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2" r:id="rId2"/>
    <p:sldId id="263" r:id="rId3"/>
    <p:sldId id="264" r:id="rId4"/>
  </p:sldIdLst>
  <p:sldSz cx="9906000" cy="6858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C0050-FE72-4DB8-9229-1656EB9FF228}" type="datetimeFigureOut">
              <a:rPr lang="en-US" smtClean="0"/>
              <a:t>03-May-25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9938" y="850900"/>
            <a:ext cx="3319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E4F1D-08CD-4CB7-A703-42A6A3431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8A29-FFBE-484A-93D3-E160E6C50622}" type="datetimeFigureOut">
              <a:rPr lang="en-US" smtClean="0"/>
              <a:t>03-May-25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4F8A-B7D6-44AC-A023-084D42685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64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8A29-FFBE-484A-93D3-E160E6C50622}" type="datetimeFigureOut">
              <a:rPr lang="en-US" smtClean="0"/>
              <a:t>03-May-25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4F8A-B7D6-44AC-A023-084D42685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1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8A29-FFBE-484A-93D3-E160E6C50622}" type="datetimeFigureOut">
              <a:rPr lang="en-US" smtClean="0"/>
              <a:t>03-May-25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4F8A-B7D6-44AC-A023-084D42685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7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8A29-FFBE-484A-93D3-E160E6C50622}" type="datetimeFigureOut">
              <a:rPr lang="en-US" smtClean="0"/>
              <a:t>03-May-25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4F8A-B7D6-44AC-A023-084D42685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8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8A29-FFBE-484A-93D3-E160E6C50622}" type="datetimeFigureOut">
              <a:rPr lang="en-US" smtClean="0"/>
              <a:t>03-May-25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4F8A-B7D6-44AC-A023-084D42685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94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8A29-FFBE-484A-93D3-E160E6C50622}" type="datetimeFigureOut">
              <a:rPr lang="en-US" smtClean="0"/>
              <a:t>03-May-25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4F8A-B7D6-44AC-A023-084D42685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0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8A29-FFBE-484A-93D3-E160E6C50622}" type="datetimeFigureOut">
              <a:rPr lang="en-US" smtClean="0"/>
              <a:t>03-May-25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4F8A-B7D6-44AC-A023-084D42685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8A29-FFBE-484A-93D3-E160E6C50622}" type="datetimeFigureOut">
              <a:rPr lang="en-US" smtClean="0"/>
              <a:t>03-May-25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4F8A-B7D6-44AC-A023-084D42685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6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8A29-FFBE-484A-93D3-E160E6C50622}" type="datetimeFigureOut">
              <a:rPr lang="en-US" smtClean="0"/>
              <a:t>03-May-25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4F8A-B7D6-44AC-A023-084D42685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8A29-FFBE-484A-93D3-E160E6C50622}" type="datetimeFigureOut">
              <a:rPr lang="en-US" smtClean="0"/>
              <a:t>03-May-25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4F8A-B7D6-44AC-A023-084D42685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39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8A29-FFBE-484A-93D3-E160E6C50622}" type="datetimeFigureOut">
              <a:rPr lang="en-US" smtClean="0"/>
              <a:t>03-May-25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64F8A-B7D6-44AC-A023-084D42685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8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58A29-FFBE-484A-93D3-E160E6C50622}" type="datetimeFigureOut">
              <a:rPr lang="en-US" smtClean="0"/>
              <a:t>03-May-25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64F8A-B7D6-44AC-A023-084D42685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5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D0ACE7-9F66-A944-0BDB-4245313B8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444" y="3556892"/>
            <a:ext cx="991413" cy="1072741"/>
          </a:xfrm>
          <a:prstGeom prst="rect">
            <a:avLst/>
          </a:prstGeom>
        </p:spPr>
      </p:pic>
      <p:sp>
        <p:nvSpPr>
          <p:cNvPr id="4" name="Text Box 1">
            <a:extLst>
              <a:ext uri="{FF2B5EF4-FFF2-40B4-BE49-F238E27FC236}">
                <a16:creationId xmlns:a16="http://schemas.microsoft.com/office/drawing/2014/main" id="{77EF1D67-4D71-6600-949E-4CE915BC6BD8}"/>
              </a:ext>
            </a:extLst>
          </p:cNvPr>
          <p:cNvSpPr txBox="1"/>
          <p:nvPr/>
        </p:nvSpPr>
        <p:spPr>
          <a:xfrm>
            <a:off x="0" y="-40341"/>
            <a:ext cx="9869805" cy="162687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CN" sz="4000" b="1" spc="50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FEFEFE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aiTi" panose="02010609060101010101" pitchFamily="49" charset="-122"/>
                <a:ea typeface="KaiTi" panose="02010609060101010101" pitchFamily="49" charset="-122"/>
                <a:cs typeface="STZhongsong" panose="02010600040101010101" pitchFamily="2" charset="-122"/>
              </a:rPr>
              <a:t>江老师教学中心 </a:t>
            </a:r>
            <a:endParaRPr lang="en-US" sz="40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STZhongsong" panose="02010600040101010101" pitchFamily="2" charset="-122"/>
                <a:cs typeface="Times New Roman" panose="02020603050405020304" pitchFamily="18" charset="0"/>
              </a:rPr>
              <a:t>JIANG EDUCATION CENTRE PTE. LTD.</a:t>
            </a:r>
            <a:endParaRPr lang="en-US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Address: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710A Ang Mo Kio Ave 8, #02-2629 </a:t>
            </a:r>
            <a:r>
              <a:rPr lang="en-US" altLang="zh-CN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12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(561710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)	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Contact No: 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6455 0212                       	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WhatsApp: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9485 2839</a:t>
            </a:r>
            <a:endParaRPr lang="en-US" sz="10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B0774BD-7968-A810-00E2-43DF72CCD2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877" y="-21715"/>
            <a:ext cx="879236" cy="88518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Box 3">
            <a:extLst>
              <a:ext uri="{FF2B5EF4-FFF2-40B4-BE49-F238E27FC236}">
                <a16:creationId xmlns:a16="http://schemas.microsoft.com/office/drawing/2014/main" id="{DE5CBB91-9ED3-9397-A32C-1A314991A0EB}"/>
              </a:ext>
            </a:extLst>
          </p:cNvPr>
          <p:cNvSpPr txBox="1"/>
          <p:nvPr/>
        </p:nvSpPr>
        <p:spPr>
          <a:xfrm>
            <a:off x="0" y="1071427"/>
            <a:ext cx="9906000" cy="1354217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2025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June 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Holiday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&amp;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Term 3 &amp; 4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Application Form </a:t>
            </a:r>
            <a:endParaRPr lang="en-US" sz="900" dirty="0"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STKaiti" panose="02010600040101010101" pitchFamily="2" charset="-122"/>
                <a:cs typeface="Times New Roman" panose="02020603050405020304" pitchFamily="18" charset="0"/>
              </a:rPr>
              <a:t>2025</a:t>
            </a:r>
            <a:r>
              <a:rPr lang="zh-CN" altLang="en-US" sz="28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六</a:t>
            </a:r>
            <a:r>
              <a:rPr lang="zh-CN" sz="28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STKaiti" panose="02010600040101010101" pitchFamily="2" charset="-122"/>
              </a:rPr>
              <a:t>月假期和</a:t>
            </a:r>
            <a:r>
              <a:rPr lang="zh-CN" altLang="en-US" sz="2800" b="1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STKaiti" panose="02010600040101010101" pitchFamily="2" charset="-122"/>
              </a:rPr>
              <a:t>第三、四期</a:t>
            </a:r>
            <a:r>
              <a:rPr lang="zh-CN" sz="28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STKaiti" panose="02010600040101010101" pitchFamily="2" charset="-122"/>
              </a:rPr>
              <a:t>同步课程报名</a:t>
            </a:r>
            <a:r>
              <a:rPr lang="zh-CN" altLang="en-US" sz="2800" dirty="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STKaiti" panose="02010600040101010101" pitchFamily="2" charset="-122"/>
              </a:rPr>
              <a:t>表格</a:t>
            </a:r>
            <a:endParaRPr lang="en-US" sz="9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6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C264D12-42CC-5BE7-61D0-2A5C3FB6BB7E}"/>
              </a:ext>
            </a:extLst>
          </p:cNvPr>
          <p:cNvGraphicFramePr>
            <a:graphicFrameLocks noGrp="1"/>
          </p:cNvGraphicFramePr>
          <p:nvPr/>
        </p:nvGraphicFramePr>
        <p:xfrm>
          <a:off x="128591" y="4643080"/>
          <a:ext cx="9677393" cy="20116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39387">
                  <a:extLst>
                    <a:ext uri="{9D8B030D-6E8A-4147-A177-3AD203B41FA5}">
                      <a16:colId xmlns:a16="http://schemas.microsoft.com/office/drawing/2014/main" val="1094259266"/>
                    </a:ext>
                  </a:extLst>
                </a:gridCol>
                <a:gridCol w="593937">
                  <a:extLst>
                    <a:ext uri="{9D8B030D-6E8A-4147-A177-3AD203B41FA5}">
                      <a16:colId xmlns:a16="http://schemas.microsoft.com/office/drawing/2014/main" val="441647091"/>
                    </a:ext>
                  </a:extLst>
                </a:gridCol>
                <a:gridCol w="890904">
                  <a:extLst>
                    <a:ext uri="{9D8B030D-6E8A-4147-A177-3AD203B41FA5}">
                      <a16:colId xmlns:a16="http://schemas.microsoft.com/office/drawing/2014/main" val="2041931289"/>
                    </a:ext>
                  </a:extLst>
                </a:gridCol>
                <a:gridCol w="961612">
                  <a:extLst>
                    <a:ext uri="{9D8B030D-6E8A-4147-A177-3AD203B41FA5}">
                      <a16:colId xmlns:a16="http://schemas.microsoft.com/office/drawing/2014/main" val="3719507053"/>
                    </a:ext>
                  </a:extLst>
                </a:gridCol>
                <a:gridCol w="1050945">
                  <a:extLst>
                    <a:ext uri="{9D8B030D-6E8A-4147-A177-3AD203B41FA5}">
                      <a16:colId xmlns:a16="http://schemas.microsoft.com/office/drawing/2014/main" val="2422896813"/>
                    </a:ext>
                  </a:extLst>
                </a:gridCol>
                <a:gridCol w="1296519">
                  <a:extLst>
                    <a:ext uri="{9D8B030D-6E8A-4147-A177-3AD203B41FA5}">
                      <a16:colId xmlns:a16="http://schemas.microsoft.com/office/drawing/2014/main" val="1020520010"/>
                    </a:ext>
                  </a:extLst>
                </a:gridCol>
                <a:gridCol w="1781810">
                  <a:extLst>
                    <a:ext uri="{9D8B030D-6E8A-4147-A177-3AD203B41FA5}">
                      <a16:colId xmlns:a16="http://schemas.microsoft.com/office/drawing/2014/main" val="4286251178"/>
                    </a:ext>
                  </a:extLst>
                </a:gridCol>
                <a:gridCol w="1362279">
                  <a:extLst>
                    <a:ext uri="{9D8B030D-6E8A-4147-A177-3AD203B41FA5}">
                      <a16:colId xmlns:a16="http://schemas.microsoft.com/office/drawing/2014/main" val="1802360429"/>
                    </a:ext>
                  </a:extLst>
                </a:gridCol>
              </a:tblGrid>
              <a:tr h="4827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Student’s </a:t>
                      </a:r>
                      <a:r>
                        <a:rPr lang="en-US" altLang="zh-CN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Chinese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学生华文姓名</a:t>
                      </a:r>
                      <a:endParaRPr lang="en-US" sz="1200" b="1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1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年级</a:t>
                      </a:r>
                      <a:endParaRPr lang="en-US" sz="1200" b="1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1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上课日</a:t>
                      </a:r>
                      <a:endParaRPr lang="en-US" sz="1200" b="1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1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时间</a:t>
                      </a:r>
                      <a:endParaRPr lang="en-US" sz="1200" b="1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Amount S$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1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数额 </a:t>
                      </a:r>
                      <a:r>
                        <a:rPr lang="en-US" altLang="zh-CN" sz="1200" b="1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S$</a:t>
                      </a:r>
                      <a:endParaRPr lang="en-US" sz="1200" b="1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Student's Contact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1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学生联系号码</a:t>
                      </a:r>
                      <a:endParaRPr lang="en-US" sz="1200" b="1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Parent’s Contact / Email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1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家长联系号码</a:t>
                      </a:r>
                      <a:r>
                        <a:rPr lang="en-US" altLang="zh-CN" sz="1200" b="1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altLang="en-US" sz="1200" b="1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邮址</a:t>
                      </a:r>
                      <a:endParaRPr lang="en-US" sz="1200" b="1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Parent’s Signature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200" b="1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家长签名</a:t>
                      </a:r>
                      <a:endParaRPr lang="en-US" sz="1200" b="1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 anchor="ctr"/>
                </a:tc>
                <a:extLst>
                  <a:ext uri="{0D108BD9-81ED-4DB2-BD59-A6C34878D82A}">
                    <a16:rowId xmlns:a16="http://schemas.microsoft.com/office/drawing/2014/main" val="2960987611"/>
                  </a:ext>
                </a:extLst>
              </a:tr>
              <a:tr h="38222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 row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 row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extLst>
                  <a:ext uri="{0D108BD9-81ED-4DB2-BD59-A6C34878D82A}">
                    <a16:rowId xmlns:a16="http://schemas.microsoft.com/office/drawing/2014/main" val="1274136650"/>
                  </a:ext>
                </a:extLst>
              </a:tr>
              <a:tr h="38222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519679"/>
                  </a:ext>
                </a:extLst>
              </a:tr>
              <a:tr h="38222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751891"/>
                  </a:ext>
                </a:extLst>
              </a:tr>
              <a:tr h="38222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388" marR="573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644485"/>
                  </a:ext>
                </a:extLst>
              </a:tr>
            </a:tbl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BA15E4C-9C53-1B7C-4FC8-C0FE83F24E10}"/>
              </a:ext>
            </a:extLst>
          </p:cNvPr>
          <p:cNvCxnSpPr/>
          <p:nvPr/>
        </p:nvCxnSpPr>
        <p:spPr>
          <a:xfrm>
            <a:off x="0" y="1070585"/>
            <a:ext cx="9906000" cy="0"/>
          </a:xfrm>
          <a:prstGeom prst="line">
            <a:avLst/>
          </a:prstGeom>
          <a:ln w="6350">
            <a:prstDash val="solid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1E92B08-F266-D05B-17E8-3AAF6648601B}"/>
              </a:ext>
            </a:extLst>
          </p:cNvPr>
          <p:cNvSpPr txBox="1"/>
          <p:nvPr/>
        </p:nvSpPr>
        <p:spPr>
          <a:xfrm>
            <a:off x="128592" y="6644526"/>
            <a:ext cx="9677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C17CC0-D8E3-F0CE-DCC7-F2F644456FB3}"/>
              </a:ext>
            </a:extLst>
          </p:cNvPr>
          <p:cNvSpPr txBox="1"/>
          <p:nvPr/>
        </p:nvSpPr>
        <p:spPr>
          <a:xfrm>
            <a:off x="36194" y="1941250"/>
            <a:ext cx="9869805" cy="2718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Parents and students,</a:t>
            </a:r>
          </a:p>
          <a:p>
            <a:pPr indent="457200" algn="just">
              <a:spcAft>
                <a:spcPts val="5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Thank you for your continued support. We're pleased to announce that our 2025 Term 2 courses will end on 25 </a:t>
            </a:r>
            <a:r>
              <a:rPr lang="en-US" altLang="zh-CN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May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2025</a:t>
            </a:r>
            <a:r>
              <a:rPr lang="en-US" sz="12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 The 2025 </a:t>
            </a:r>
            <a:r>
              <a:rPr lang="en-US" altLang="zh-CN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Term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3 &amp; 4 courses will start from </a:t>
            </a:r>
            <a:r>
              <a:rPr lang="en-US" sz="12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30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Ju</a:t>
            </a:r>
            <a:r>
              <a:rPr lang="en-US" altLang="zh-CN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2025 to </a:t>
            </a:r>
            <a:r>
              <a:rPr lang="en-US" sz="12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Nov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2025 except for L6GP. To register for </a:t>
            </a:r>
            <a:r>
              <a:rPr lang="en-US" sz="12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June holiday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&amp; </a:t>
            </a:r>
            <a:r>
              <a:rPr lang="en-US" altLang="zh-CN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Term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3 &amp; 4 courses, please fill in this form and submit it to your respective teacher.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Registration for current and new students begins on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Apr, 2025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Thank you!</a:t>
            </a:r>
          </a:p>
          <a:p>
            <a:pPr marL="0" marR="0" indent="457200" algn="just">
              <a:spcBef>
                <a:spcPts val="0"/>
              </a:spcBef>
              <a:spcAft>
                <a:spcPts val="50"/>
              </a:spcAft>
            </a:pPr>
            <a:endParaRPr lang="en-U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Payment Details: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50"/>
              </a:spcAft>
              <a:buFont typeface="+mj-lt"/>
              <a:buAutoNum type="arabicPeriod"/>
            </a:pP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CASH</a:t>
            </a:r>
            <a:r>
              <a:rPr lang="en-US" sz="1200" b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1200" b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NETS and CHEQUE payments 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are to be made personally at the registration office.</a:t>
            </a:r>
          </a:p>
          <a:p>
            <a:pPr marL="342900" indent="-342900" algn="just">
              <a:spcAft>
                <a:spcPts val="50"/>
              </a:spcAft>
              <a:buFont typeface="+mj-lt"/>
              <a:buAutoNum type="arabicPeriod"/>
            </a:pP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For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CHEQUE payments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please address all cheques to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JIANG EDUCATION CENTRE PTE LTD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 Post-dated cheques will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NOT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be accepted.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50"/>
              </a:spcAft>
              <a:buFont typeface="+mj-lt"/>
              <a:buAutoNum type="arabicPeriod"/>
            </a:pP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For </a:t>
            </a:r>
            <a:r>
              <a:rPr lang="en-US" sz="1200" b="1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PayNow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or Online payments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 please type Student's name in Han Yu Pin Yin, Level and Branch in the </a:t>
            </a:r>
            <a:r>
              <a:rPr lang="en-US" sz="1200" b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eference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e.g. Li Jun Jie L6GP AMK. </a:t>
            </a:r>
          </a:p>
          <a:p>
            <a:pPr marR="0" lvl="0">
              <a:spcBef>
                <a:spcPts val="0"/>
              </a:spcBef>
              <a:spcAft>
                <a:spcPts val="50"/>
              </a:spcAft>
            </a:pP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lang="en-US" sz="1200" b="1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PayNow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UEN: 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200-708-245H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/ 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Online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Payment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UOB A/C: 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354-301-277-5</a:t>
            </a:r>
          </a:p>
          <a:p>
            <a:pPr marR="0" lvl="0">
              <a:spcBef>
                <a:spcPts val="0"/>
              </a:spcBef>
              <a:spcAft>
                <a:spcPts val="50"/>
              </a:spcAft>
            </a:pPr>
            <a:r>
              <a:rPr lang="en-US" sz="1200" b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lang="en-US" sz="12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Upon successful payment, please screenshot and </a:t>
            </a:r>
            <a:r>
              <a:rPr lang="en-US" sz="1200" b="1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WhatsApp</a:t>
            </a:r>
            <a:r>
              <a:rPr lang="en-US" sz="12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to 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9485 2839</a:t>
            </a:r>
            <a:r>
              <a:rPr lang="en-US" sz="1200" dirty="0"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342900" marR="0" indent="-342900" algn="just">
              <a:spcBef>
                <a:spcPts val="0"/>
              </a:spcBef>
              <a:spcAft>
                <a:spcPts val="50"/>
              </a:spcAft>
              <a:buFont typeface="+mj-lt"/>
              <a:buAutoNum type="arabicPeriod" startAt="4"/>
            </a:pP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Please submit the completed Application Form with your payment. Unsigned forms will be returned. </a:t>
            </a:r>
          </a:p>
          <a:p>
            <a:pPr marL="342900" marR="0" indent="-342900" algn="just">
              <a:spcBef>
                <a:spcPts val="0"/>
              </a:spcBef>
              <a:spcAft>
                <a:spcPts val="50"/>
              </a:spcAft>
              <a:buFont typeface="+mj-lt"/>
              <a:buAutoNum type="arabicPeriod" startAt="4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student registering after the commencement date or not enrolling in a full course will incur an administrative fee of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$16.35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0" indent="-342900" algn="just">
              <a:spcBef>
                <a:spcPts val="0"/>
              </a:spcBef>
              <a:spcAft>
                <a:spcPts val="50"/>
              </a:spcAft>
              <a:buFont typeface="+mj-lt"/>
              <a:buAutoNum type="arabicPeriod" startAt="4"/>
            </a:pP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School Fees are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STRICTLY NON-REFUNDABLE and NON-TRANSFERRABLE</a:t>
            </a:r>
            <a:r>
              <a:rPr lang="en-US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749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DAFE96-501A-2A70-CCCE-C1FECF0E0C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09" t="42941" r="5384" b="10168"/>
          <a:stretch/>
        </p:blipFill>
        <p:spPr>
          <a:xfrm>
            <a:off x="53788" y="5998937"/>
            <a:ext cx="2437570" cy="6227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A16977-1BAD-067A-6543-752F2F5B11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09" t="42941" r="5384" b="10168"/>
          <a:stretch/>
        </p:blipFill>
        <p:spPr>
          <a:xfrm>
            <a:off x="2481860" y="5998937"/>
            <a:ext cx="2437570" cy="622786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D5B8561-193C-C913-6229-3E883F27C1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09" t="42941" r="5384" b="10168"/>
          <a:stretch/>
        </p:blipFill>
        <p:spPr>
          <a:xfrm>
            <a:off x="4917341" y="6012191"/>
            <a:ext cx="2437570" cy="62278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F314C39D-D1FC-EB21-E176-0F6B9CE4F2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09" t="42941" r="5384" b="10168"/>
          <a:stretch/>
        </p:blipFill>
        <p:spPr>
          <a:xfrm>
            <a:off x="7345413" y="6012191"/>
            <a:ext cx="2437570" cy="6227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4DE014-6586-C778-2807-229302AB770A}"/>
              </a:ext>
            </a:extLst>
          </p:cNvPr>
          <p:cNvSpPr txBox="1"/>
          <p:nvPr/>
        </p:nvSpPr>
        <p:spPr>
          <a:xfrm>
            <a:off x="12940" y="6528335"/>
            <a:ext cx="98646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/>
              <a:t>Ang Mo Kio </a:t>
            </a:r>
            <a:r>
              <a:rPr lang="en-US" sz="2000" b="1" dirty="0"/>
              <a:t>June Holiday Timetable 2025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3F89EE-7538-762B-C6C8-69CB21B75C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6775" y="-312607"/>
            <a:ext cx="1764928" cy="176492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FD2C672-ECB5-19B2-F7EF-AD905A0583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40573" y="-408769"/>
            <a:ext cx="1593921" cy="159392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8BE9F6E-58AD-FD48-3B19-140334AC80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02140" y="-285190"/>
            <a:ext cx="1764928" cy="17649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6F606B-1D94-4534-4FEA-CB30897E71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91690" y="-398019"/>
            <a:ext cx="1593921" cy="159392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131A6E9-A4F7-ECDF-FBBA-D68762C7C1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5697" y="-322655"/>
            <a:ext cx="1764928" cy="176492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31ECEF2-4DA5-10CF-9BC6-875D1322E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02560" y="-377923"/>
            <a:ext cx="1593921" cy="159392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50E5F67-417E-A8A9-4EA9-D5274C2F47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60325" y="-253975"/>
            <a:ext cx="1593921" cy="159392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4B08C94-3DBD-6D73-6955-3B9312AE5F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721" b="95814" l="7163" r="96419">
                        <a14:foregroundMark x1="96419" y1="22326" x2="96419" y2="22326"/>
                        <a14:foregroundMark x1="76309" y1="8837" x2="76309" y2="8837"/>
                        <a14:foregroundMark x1="58127" y1="7907" x2="58127" y2="7907"/>
                        <a14:foregroundMark x1="42149" y1="5581" x2="42149" y2="5581"/>
                        <a14:foregroundMark x1="42149" y1="28837" x2="42149" y2="28837"/>
                        <a14:foregroundMark x1="57300" y1="26512" x2="57300" y2="26512"/>
                        <a14:foregroundMark x1="68871" y1="67907" x2="68871" y2="67907"/>
                        <a14:foregroundMark x1="47934" y1="74419" x2="47934" y2="74419"/>
                        <a14:foregroundMark x1="56198" y1="93488" x2="56198" y2="93488"/>
                        <a14:foregroundMark x1="11295" y1="92558" x2="11295" y2="92558"/>
                        <a14:foregroundMark x1="38843" y1="94419" x2="38843" y2="94419"/>
                        <a14:foregroundMark x1="38017" y1="93488" x2="38017" y2="93488"/>
                        <a14:foregroundMark x1="39669" y1="46977" x2="39669" y2="46977"/>
                        <a14:foregroundMark x1="38843" y1="52093" x2="38843" y2="52093"/>
                        <a14:foregroundMark x1="38843" y1="55814" x2="38843" y2="55814"/>
                        <a14:foregroundMark x1="38017" y1="61395" x2="38017" y2="61395"/>
                        <a14:foregroundMark x1="54545" y1="46977" x2="54545" y2="46977"/>
                        <a14:foregroundMark x1="53719" y1="52093" x2="53719" y2="52093"/>
                        <a14:foregroundMark x1="50413" y1="56744" x2="50413" y2="56744"/>
                        <a14:foregroundMark x1="57300" y1="60000" x2="57300" y2="60000"/>
                        <a14:foregroundMark x1="71350" y1="46977" x2="71350" y2="46977"/>
                        <a14:foregroundMark x1="73829" y1="51163" x2="73829" y2="51163"/>
                        <a14:foregroundMark x1="73829" y1="57674" x2="73829" y2="57674"/>
                        <a14:foregroundMark x1="72176" y1="60000" x2="72176" y2="60000"/>
                        <a14:foregroundMark x1="54545" y1="95814" x2="54545" y2="95814"/>
                        <a14:foregroundMark x1="38843" y1="94419" x2="38843" y2="94419"/>
                        <a14:foregroundMark x1="7163" y1="91163" x2="7163" y2="91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84"/>
          <a:stretch>
            <a:fillRect/>
          </a:stretch>
        </p:blipFill>
        <p:spPr bwMode="auto">
          <a:xfrm>
            <a:off x="847747" y="440877"/>
            <a:ext cx="462571" cy="3631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33992F0-B8D4-848D-CB5C-726762FA4D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17658" y="-185428"/>
            <a:ext cx="1593921" cy="159392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3563BEA-1F14-F519-0217-95B5C470550D}"/>
              </a:ext>
            </a:extLst>
          </p:cNvPr>
          <p:cNvSpPr txBox="1"/>
          <p:nvPr/>
        </p:nvSpPr>
        <p:spPr>
          <a:xfrm>
            <a:off x="1832784" y="43244"/>
            <a:ext cx="879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江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BAF3EA-5553-4838-0BB2-BB2F32FB1235}"/>
              </a:ext>
            </a:extLst>
          </p:cNvPr>
          <p:cNvSpPr txBox="1"/>
          <p:nvPr/>
        </p:nvSpPr>
        <p:spPr>
          <a:xfrm>
            <a:off x="2842032" y="260576"/>
            <a:ext cx="10707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老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D610D4-FD92-5DD6-3CF8-E6DF4EF03CF0}"/>
              </a:ext>
            </a:extLst>
          </p:cNvPr>
          <p:cNvSpPr txBox="1"/>
          <p:nvPr/>
        </p:nvSpPr>
        <p:spPr>
          <a:xfrm>
            <a:off x="4065054" y="31800"/>
            <a:ext cx="879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师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3AF73EA-EB45-F0D2-1D8D-71CB51BF261A}"/>
              </a:ext>
            </a:extLst>
          </p:cNvPr>
          <p:cNvSpPr txBox="1"/>
          <p:nvPr/>
        </p:nvSpPr>
        <p:spPr>
          <a:xfrm>
            <a:off x="5064525" y="211038"/>
            <a:ext cx="970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教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EA1762-B2FA-4F0C-2D7E-CA8E3ED64186}"/>
              </a:ext>
            </a:extLst>
          </p:cNvPr>
          <p:cNvSpPr txBox="1"/>
          <p:nvPr/>
        </p:nvSpPr>
        <p:spPr>
          <a:xfrm>
            <a:off x="6108643" y="88832"/>
            <a:ext cx="879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学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520E379-17AD-3D08-3888-1CA883F172D3}"/>
              </a:ext>
            </a:extLst>
          </p:cNvPr>
          <p:cNvSpPr txBox="1"/>
          <p:nvPr/>
        </p:nvSpPr>
        <p:spPr>
          <a:xfrm>
            <a:off x="7063720" y="202730"/>
            <a:ext cx="1032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中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8D84598-D1A6-D54B-7684-E8CB2ABE30BE}"/>
              </a:ext>
            </a:extLst>
          </p:cNvPr>
          <p:cNvSpPr txBox="1"/>
          <p:nvPr/>
        </p:nvSpPr>
        <p:spPr>
          <a:xfrm>
            <a:off x="8242899" y="288944"/>
            <a:ext cx="97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心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17ADA3-6B63-E6E5-0A91-12B450231BE8}"/>
              </a:ext>
            </a:extLst>
          </p:cNvPr>
          <p:cNvSpPr txBox="1"/>
          <p:nvPr/>
        </p:nvSpPr>
        <p:spPr>
          <a:xfrm>
            <a:off x="12940" y="916709"/>
            <a:ext cx="9902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JIANG EDUCATION CENTRE PTE. LTD.</a:t>
            </a:r>
            <a:endParaRPr lang="en-US" sz="23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35672C2-9E88-08BE-BE1C-BA8639F16FAD}"/>
              </a:ext>
            </a:extLst>
          </p:cNvPr>
          <p:cNvSpPr txBox="1"/>
          <p:nvPr/>
        </p:nvSpPr>
        <p:spPr>
          <a:xfrm>
            <a:off x="8185628" y="960806"/>
            <a:ext cx="1651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900" dirty="0"/>
              <a:t>Email:</a:t>
            </a:r>
            <a:r>
              <a:rPr lang="zh-CN" altLang="en-US" sz="900" dirty="0"/>
              <a:t> </a:t>
            </a:r>
            <a:r>
              <a:rPr lang="en-US" altLang="zh-CN" sz="900" dirty="0"/>
              <a:t>Enquiry@jiang.edu.sg </a:t>
            </a:r>
            <a:r>
              <a:rPr lang="en-US" sz="900" dirty="0"/>
              <a:t>Website: www.jiang.edu.sg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531B125-14F8-0FC5-AAAF-0C86E2BF6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953115"/>
              </p:ext>
            </p:extLst>
          </p:nvPr>
        </p:nvGraphicFramePr>
        <p:xfrm>
          <a:off x="229136" y="1559892"/>
          <a:ext cx="4650759" cy="42528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4575">
                  <a:extLst>
                    <a:ext uri="{9D8B030D-6E8A-4147-A177-3AD203B41FA5}">
                      <a16:colId xmlns:a16="http://schemas.microsoft.com/office/drawing/2014/main" val="3679755827"/>
                    </a:ext>
                  </a:extLst>
                </a:gridCol>
                <a:gridCol w="1108728">
                  <a:extLst>
                    <a:ext uri="{9D8B030D-6E8A-4147-A177-3AD203B41FA5}">
                      <a16:colId xmlns:a16="http://schemas.microsoft.com/office/drawing/2014/main" val="174525834"/>
                    </a:ext>
                  </a:extLst>
                </a:gridCol>
                <a:gridCol w="1108728">
                  <a:extLst>
                    <a:ext uri="{9D8B030D-6E8A-4147-A177-3AD203B41FA5}">
                      <a16:colId xmlns:a16="http://schemas.microsoft.com/office/drawing/2014/main" val="3997301246"/>
                    </a:ext>
                  </a:extLst>
                </a:gridCol>
                <a:gridCol w="1108728">
                  <a:extLst>
                    <a:ext uri="{9D8B030D-6E8A-4147-A177-3AD203B41FA5}">
                      <a16:colId xmlns:a16="http://schemas.microsoft.com/office/drawing/2014/main" val="3088742552"/>
                    </a:ext>
                  </a:extLst>
                </a:gridCol>
              </a:tblGrid>
              <a:tr h="36429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First Series: 02/06-13/06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44848"/>
                  </a:ext>
                </a:extLst>
              </a:tr>
              <a:tr h="97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9am-11am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57" marR="51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L1/</a:t>
                      </a:r>
                      <a:r>
                        <a:rPr lang="en-US" altLang="zh-CN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L2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全能才艺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altLang="zh-CN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K1/K2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开心拼音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zh-CN" alt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”水准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高华口试</a:t>
                      </a:r>
                      <a:r>
                        <a:rPr 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 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215837"/>
                  </a:ext>
                </a:extLst>
              </a:tr>
              <a:tr h="97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11am-1pm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57" marR="51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L3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</a:t>
                      </a:r>
                      <a:r>
                        <a:rPr lang="zh-CN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L10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r>
                        <a:rPr 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 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152825"/>
                  </a:ext>
                </a:extLst>
              </a:tr>
              <a:tr h="97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2pm-4pm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57" marR="51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571750" algn="l"/>
                          <a:tab pos="2857500" algn="l"/>
                        </a:tabLst>
                        <a:defRPr/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r>
                        <a:rPr 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 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zh-CN" alt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”水准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普华口试</a:t>
                      </a:r>
                      <a:r>
                        <a:rPr 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 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575206"/>
                  </a:ext>
                </a:extLst>
              </a:tr>
              <a:tr h="97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4pm-6pm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57" marR="51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620887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1BE48D7C-5935-85E3-E958-E4A2050D3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900033"/>
              </p:ext>
            </p:extLst>
          </p:nvPr>
        </p:nvGraphicFramePr>
        <p:xfrm>
          <a:off x="5038472" y="1562391"/>
          <a:ext cx="4612158" cy="42480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5408">
                  <a:extLst>
                    <a:ext uri="{9D8B030D-6E8A-4147-A177-3AD203B41FA5}">
                      <a16:colId xmlns:a16="http://schemas.microsoft.com/office/drawing/2014/main" val="3679755827"/>
                    </a:ext>
                  </a:extLst>
                </a:gridCol>
                <a:gridCol w="1092250">
                  <a:extLst>
                    <a:ext uri="{9D8B030D-6E8A-4147-A177-3AD203B41FA5}">
                      <a16:colId xmlns:a16="http://schemas.microsoft.com/office/drawing/2014/main" val="174525834"/>
                    </a:ext>
                  </a:extLst>
                </a:gridCol>
                <a:gridCol w="1092250">
                  <a:extLst>
                    <a:ext uri="{9D8B030D-6E8A-4147-A177-3AD203B41FA5}">
                      <a16:colId xmlns:a16="http://schemas.microsoft.com/office/drawing/2014/main" val="3997301246"/>
                    </a:ext>
                  </a:extLst>
                </a:gridCol>
                <a:gridCol w="1092250">
                  <a:extLst>
                    <a:ext uri="{9D8B030D-6E8A-4147-A177-3AD203B41FA5}">
                      <a16:colId xmlns:a16="http://schemas.microsoft.com/office/drawing/2014/main" val="3088742552"/>
                    </a:ext>
                  </a:extLst>
                </a:gridCol>
              </a:tblGrid>
              <a:tr h="36864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 Series: 16/06-27/06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44848"/>
                  </a:ext>
                </a:extLst>
              </a:tr>
              <a:tr h="969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9am-11am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57" marR="51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571750" algn="l"/>
                          <a:tab pos="2857500" algn="l"/>
                        </a:tabLst>
                        <a:defRPr/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215837"/>
                  </a:ext>
                </a:extLst>
              </a:tr>
              <a:tr h="969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11am-1pm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57" marR="51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zh-CN" alt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”水准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普华口试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152825"/>
                  </a:ext>
                </a:extLst>
              </a:tr>
              <a:tr h="969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2pm-4pm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57" marR="51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L3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zh-CN" alt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”水准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高华口试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575206"/>
                  </a:ext>
                </a:extLst>
              </a:tr>
              <a:tr h="969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4pm-6pm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57" marR="51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L1/</a:t>
                      </a:r>
                      <a:r>
                        <a:rPr lang="en-US" altLang="zh-CN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L2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全能才艺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altLang="zh-CN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K1/K2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altLang="en-US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开心拼音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L10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zh-CN" sz="160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理解写作</a:t>
                      </a:r>
                      <a:endParaRPr lang="en-US" sz="16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marL="49085" marR="490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620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56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119">
            <a:extLst>
              <a:ext uri="{FF2B5EF4-FFF2-40B4-BE49-F238E27FC236}">
                <a16:creationId xmlns:a16="http://schemas.microsoft.com/office/drawing/2014/main" id="{512C6497-97B9-0C30-B9EB-E650CC2CAA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09" t="42941" r="5384" b="10168"/>
          <a:stretch/>
        </p:blipFill>
        <p:spPr>
          <a:xfrm>
            <a:off x="68509" y="-55502"/>
            <a:ext cx="2437570" cy="622786"/>
          </a:xfrm>
          <a:prstGeom prst="rect">
            <a:avLst/>
          </a:prstGeom>
        </p:spPr>
      </p:pic>
      <p:pic>
        <p:nvPicPr>
          <p:cNvPr id="121" name="Picture 120">
            <a:extLst>
              <a:ext uri="{FF2B5EF4-FFF2-40B4-BE49-F238E27FC236}">
                <a16:creationId xmlns:a16="http://schemas.microsoft.com/office/drawing/2014/main" id="{4B9EDD31-E442-54DE-16D7-30A04F17B8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09" t="42941" r="5384" b="10168"/>
          <a:stretch/>
        </p:blipFill>
        <p:spPr>
          <a:xfrm>
            <a:off x="2496581" y="-55502"/>
            <a:ext cx="2437570" cy="622786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8AA38BF2-E959-E7F8-656F-4325576327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09" t="42941" r="5384" b="10168"/>
          <a:stretch/>
        </p:blipFill>
        <p:spPr>
          <a:xfrm>
            <a:off x="4932062" y="-42248"/>
            <a:ext cx="2437570" cy="622786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C78EC4BD-EAE6-8FF6-642D-0974AB3642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09" t="42941" r="5384" b="10168"/>
          <a:stretch/>
        </p:blipFill>
        <p:spPr>
          <a:xfrm>
            <a:off x="7360134" y="-42248"/>
            <a:ext cx="2437570" cy="622786"/>
          </a:xfrm>
          <a:prstGeom prst="rect">
            <a:avLst/>
          </a:prstGeom>
        </p:spPr>
      </p:pic>
      <p:sp>
        <p:nvSpPr>
          <p:cNvPr id="124" name="TextBox 123">
            <a:extLst>
              <a:ext uri="{FF2B5EF4-FFF2-40B4-BE49-F238E27FC236}">
                <a16:creationId xmlns:a16="http://schemas.microsoft.com/office/drawing/2014/main" id="{66466522-75FC-23BE-D8D6-566DF63F5E2D}"/>
              </a:ext>
            </a:extLst>
          </p:cNvPr>
          <p:cNvSpPr txBox="1"/>
          <p:nvPr/>
        </p:nvSpPr>
        <p:spPr>
          <a:xfrm>
            <a:off x="27661" y="496756"/>
            <a:ext cx="98646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/>
              <a:t>Ang Mo Kio </a:t>
            </a:r>
            <a:r>
              <a:rPr lang="en-US" sz="2000" b="1" dirty="0"/>
              <a:t>June Holiday Fees 2025</a:t>
            </a:r>
          </a:p>
        </p:txBody>
      </p:sp>
      <p:pic>
        <p:nvPicPr>
          <p:cNvPr id="125" name="Picture 124">
            <a:extLst>
              <a:ext uri="{FF2B5EF4-FFF2-40B4-BE49-F238E27FC236}">
                <a16:creationId xmlns:a16="http://schemas.microsoft.com/office/drawing/2014/main" id="{787F8D26-8FA6-E731-2727-D7F0FD7E63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6775" y="5314479"/>
            <a:ext cx="1764928" cy="1764928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8E17F2AB-1D0A-D274-A269-1EE71D458F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40573" y="5218317"/>
            <a:ext cx="1593921" cy="1593921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70712AA2-E17D-01C5-42DB-8C8D49AAFF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02140" y="5341896"/>
            <a:ext cx="1764928" cy="1764928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18A478FF-3D80-96F2-8264-9B4B64A35F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91690" y="5229067"/>
            <a:ext cx="1593921" cy="1593921"/>
          </a:xfrm>
          <a:prstGeom prst="rect">
            <a:avLst/>
          </a:prstGeom>
        </p:spPr>
      </p:pic>
      <p:pic>
        <p:nvPicPr>
          <p:cNvPr id="129" name="Picture 128">
            <a:extLst>
              <a:ext uri="{FF2B5EF4-FFF2-40B4-BE49-F238E27FC236}">
                <a16:creationId xmlns:a16="http://schemas.microsoft.com/office/drawing/2014/main" id="{09E39ECA-FFA3-95D8-B3A3-6EEC31210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5697" y="5304431"/>
            <a:ext cx="1764928" cy="1764928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id="{03D7BA2D-AC00-9F65-F359-64E23132D2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02560" y="5249163"/>
            <a:ext cx="1593921" cy="1593921"/>
          </a:xfrm>
          <a:prstGeom prst="rect">
            <a:avLst/>
          </a:prstGeom>
        </p:spPr>
      </p:pic>
      <p:pic>
        <p:nvPicPr>
          <p:cNvPr id="131" name="Picture 130">
            <a:extLst>
              <a:ext uri="{FF2B5EF4-FFF2-40B4-BE49-F238E27FC236}">
                <a16:creationId xmlns:a16="http://schemas.microsoft.com/office/drawing/2014/main" id="{1742E923-5CCD-E388-1991-CFCD1AA281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60325" y="5373111"/>
            <a:ext cx="1593921" cy="1593921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id="{C6135BEA-FFF3-B465-FAC0-E94F0855BEC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721" b="95814" l="7163" r="96419">
                        <a14:foregroundMark x1="96419" y1="22326" x2="96419" y2="22326"/>
                        <a14:foregroundMark x1="76309" y1="8837" x2="76309" y2="8837"/>
                        <a14:foregroundMark x1="58127" y1="7907" x2="58127" y2="7907"/>
                        <a14:foregroundMark x1="42149" y1="5581" x2="42149" y2="5581"/>
                        <a14:foregroundMark x1="42149" y1="28837" x2="42149" y2="28837"/>
                        <a14:foregroundMark x1="57300" y1="26512" x2="57300" y2="26512"/>
                        <a14:foregroundMark x1="68871" y1="67907" x2="68871" y2="67907"/>
                        <a14:foregroundMark x1="47934" y1="74419" x2="47934" y2="74419"/>
                        <a14:foregroundMark x1="56198" y1="93488" x2="56198" y2="93488"/>
                        <a14:foregroundMark x1="11295" y1="92558" x2="11295" y2="92558"/>
                        <a14:foregroundMark x1="38843" y1="94419" x2="38843" y2="94419"/>
                        <a14:foregroundMark x1="38017" y1="93488" x2="38017" y2="93488"/>
                        <a14:foregroundMark x1="39669" y1="46977" x2="39669" y2="46977"/>
                        <a14:foregroundMark x1="38843" y1="52093" x2="38843" y2="52093"/>
                        <a14:foregroundMark x1="38843" y1="55814" x2="38843" y2="55814"/>
                        <a14:foregroundMark x1="38017" y1="61395" x2="38017" y2="61395"/>
                        <a14:foregroundMark x1="54545" y1="46977" x2="54545" y2="46977"/>
                        <a14:foregroundMark x1="53719" y1="52093" x2="53719" y2="52093"/>
                        <a14:foregroundMark x1="50413" y1="56744" x2="50413" y2="56744"/>
                        <a14:foregroundMark x1="57300" y1="60000" x2="57300" y2="60000"/>
                        <a14:foregroundMark x1="71350" y1="46977" x2="71350" y2="46977"/>
                        <a14:foregroundMark x1="73829" y1="51163" x2="73829" y2="51163"/>
                        <a14:foregroundMark x1="73829" y1="57674" x2="73829" y2="57674"/>
                        <a14:foregroundMark x1="72176" y1="60000" x2="72176" y2="60000"/>
                        <a14:foregroundMark x1="54545" y1="95814" x2="54545" y2="95814"/>
                        <a14:foregroundMark x1="38843" y1="94419" x2="38843" y2="94419"/>
                        <a14:foregroundMark x1="7163" y1="91163" x2="7163" y2="91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84"/>
          <a:stretch>
            <a:fillRect/>
          </a:stretch>
        </p:blipFill>
        <p:spPr bwMode="auto">
          <a:xfrm>
            <a:off x="847747" y="6067963"/>
            <a:ext cx="462571" cy="3631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10D44647-1A23-CBB2-AA40-057246594C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89063" l="8854" r="92188">
                        <a14:foregroundMark x1="92188" y1="52083" x2="92188" y2="52083"/>
                        <a14:foregroundMark x1="8854" y1="58333" x2="8854" y2="58333"/>
                        <a14:foregroundMark x1="50521" y1="73958" x2="50521" y2="73958"/>
                        <a14:foregroundMark x1="74479" y1="71354" x2="74479" y2="713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17658" y="5441658"/>
            <a:ext cx="1593921" cy="1593921"/>
          </a:xfrm>
          <a:prstGeom prst="rect">
            <a:avLst/>
          </a:prstGeom>
        </p:spPr>
      </p:pic>
      <p:sp>
        <p:nvSpPr>
          <p:cNvPr id="134" name="TextBox 133">
            <a:extLst>
              <a:ext uri="{FF2B5EF4-FFF2-40B4-BE49-F238E27FC236}">
                <a16:creationId xmlns:a16="http://schemas.microsoft.com/office/drawing/2014/main" id="{6F060E35-28F4-2794-720A-99EFA0B32B47}"/>
              </a:ext>
            </a:extLst>
          </p:cNvPr>
          <p:cNvSpPr txBox="1"/>
          <p:nvPr/>
        </p:nvSpPr>
        <p:spPr>
          <a:xfrm>
            <a:off x="1832784" y="5670330"/>
            <a:ext cx="879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江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5538B982-5697-95A3-6C45-BC43CDE9E323}"/>
              </a:ext>
            </a:extLst>
          </p:cNvPr>
          <p:cNvSpPr txBox="1"/>
          <p:nvPr/>
        </p:nvSpPr>
        <p:spPr>
          <a:xfrm>
            <a:off x="2842032" y="5887662"/>
            <a:ext cx="10707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老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B3682332-7BB8-A456-E2F0-097C0C66DEC8}"/>
              </a:ext>
            </a:extLst>
          </p:cNvPr>
          <p:cNvSpPr txBox="1"/>
          <p:nvPr/>
        </p:nvSpPr>
        <p:spPr>
          <a:xfrm>
            <a:off x="4065054" y="5658886"/>
            <a:ext cx="879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师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FC63780-5748-E42D-DA66-4BD3A51E5299}"/>
              </a:ext>
            </a:extLst>
          </p:cNvPr>
          <p:cNvSpPr txBox="1"/>
          <p:nvPr/>
        </p:nvSpPr>
        <p:spPr>
          <a:xfrm>
            <a:off x="5064525" y="5838124"/>
            <a:ext cx="970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教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38A787DB-ECCF-ECB2-5E4A-06DFECD4FBCE}"/>
              </a:ext>
            </a:extLst>
          </p:cNvPr>
          <p:cNvSpPr txBox="1"/>
          <p:nvPr/>
        </p:nvSpPr>
        <p:spPr>
          <a:xfrm>
            <a:off x="6108643" y="5715918"/>
            <a:ext cx="879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学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286DE8E-4FF7-0F4C-6644-70DBF334435C}"/>
              </a:ext>
            </a:extLst>
          </p:cNvPr>
          <p:cNvSpPr txBox="1"/>
          <p:nvPr/>
        </p:nvSpPr>
        <p:spPr>
          <a:xfrm>
            <a:off x="7063720" y="5829816"/>
            <a:ext cx="1032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中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1130D06-D2AF-FC95-6942-9FCCE71E116F}"/>
              </a:ext>
            </a:extLst>
          </p:cNvPr>
          <p:cNvSpPr txBox="1"/>
          <p:nvPr/>
        </p:nvSpPr>
        <p:spPr>
          <a:xfrm>
            <a:off x="8242899" y="5916030"/>
            <a:ext cx="97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心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9291C737-64E8-9ADE-808B-DDC0C491367F}"/>
              </a:ext>
            </a:extLst>
          </p:cNvPr>
          <p:cNvSpPr txBox="1"/>
          <p:nvPr/>
        </p:nvSpPr>
        <p:spPr>
          <a:xfrm>
            <a:off x="12940" y="6520935"/>
            <a:ext cx="9902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JIANG EDUCATION CENTRE PTE. LTD.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8616ACAF-0FC1-DFDF-3B0D-D5DB646B2651}"/>
              </a:ext>
            </a:extLst>
          </p:cNvPr>
          <p:cNvSpPr txBox="1"/>
          <p:nvPr/>
        </p:nvSpPr>
        <p:spPr>
          <a:xfrm>
            <a:off x="8257507" y="6552090"/>
            <a:ext cx="1651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900" dirty="0"/>
              <a:t>Email:</a:t>
            </a:r>
            <a:r>
              <a:rPr lang="zh-CN" altLang="en-US" sz="900" dirty="0"/>
              <a:t> </a:t>
            </a:r>
            <a:r>
              <a:rPr lang="en-US" altLang="zh-CN" sz="900" dirty="0"/>
              <a:t>Enquiry@jiang.edu.sg </a:t>
            </a:r>
            <a:r>
              <a:rPr lang="en-US" sz="900" dirty="0"/>
              <a:t>Website: www.jiang.edu.sg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8324359-CC36-A050-0899-900FFB3BFA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04601" y="3365884"/>
            <a:ext cx="1131248" cy="1224047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C2CA9C8-6874-5164-BF64-DDFC3D61B1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415102"/>
              </p:ext>
            </p:extLst>
          </p:nvPr>
        </p:nvGraphicFramePr>
        <p:xfrm>
          <a:off x="138930" y="1411016"/>
          <a:ext cx="4714435" cy="23064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416">
                  <a:extLst>
                    <a:ext uri="{9D8B030D-6E8A-4147-A177-3AD203B41FA5}">
                      <a16:colId xmlns:a16="http://schemas.microsoft.com/office/drawing/2014/main" val="4294480845"/>
                    </a:ext>
                  </a:extLst>
                </a:gridCol>
                <a:gridCol w="1383337">
                  <a:extLst>
                    <a:ext uri="{9D8B030D-6E8A-4147-A177-3AD203B41FA5}">
                      <a16:colId xmlns:a16="http://schemas.microsoft.com/office/drawing/2014/main" val="4214699870"/>
                    </a:ext>
                  </a:extLst>
                </a:gridCol>
                <a:gridCol w="582930">
                  <a:extLst>
                    <a:ext uri="{9D8B030D-6E8A-4147-A177-3AD203B41FA5}">
                      <a16:colId xmlns:a16="http://schemas.microsoft.com/office/drawing/2014/main" val="921919503"/>
                    </a:ext>
                  </a:extLst>
                </a:gridCol>
                <a:gridCol w="788670">
                  <a:extLst>
                    <a:ext uri="{9D8B030D-6E8A-4147-A177-3AD203B41FA5}">
                      <a16:colId xmlns:a16="http://schemas.microsoft.com/office/drawing/2014/main" val="3450525861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3066548670"/>
                    </a:ext>
                  </a:extLst>
                </a:gridCol>
                <a:gridCol w="906702">
                  <a:extLst>
                    <a:ext uri="{9D8B030D-6E8A-4147-A177-3AD203B41FA5}">
                      <a16:colId xmlns:a16="http://schemas.microsoft.com/office/drawing/2014/main" val="2154017264"/>
                    </a:ext>
                  </a:extLst>
                </a:gridCol>
              </a:tblGrid>
              <a:tr h="457200">
                <a:tc rowSpan="7">
                  <a:txBody>
                    <a:bodyPr/>
                    <a:lstStyle/>
                    <a:p>
                      <a:pPr algn="ctr"/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小</a:t>
                      </a:r>
                      <a:endParaRPr lang="en-US" altLang="zh-CN" b="1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altLang="zh-CN" b="1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学</a:t>
                      </a:r>
                      <a:endParaRPr lang="en-US" altLang="zh-CN" b="1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altLang="zh-CN" b="1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课</a:t>
                      </a:r>
                      <a:endParaRPr lang="en-US" altLang="zh-CN" b="1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endParaRPr lang="en-US" altLang="zh-CN" b="1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  <a:p>
                      <a:pPr algn="ctr"/>
                      <a:r>
                        <a:rPr lang="zh-CN" altLang="en-US" b="1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程</a:t>
                      </a:r>
                      <a:endParaRPr lang="en-US" b="1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Course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Material</a:t>
                      </a:r>
                      <a:r>
                        <a:rPr lang="en-US" altLang="zh-CN" sz="1200" b="1" dirty="0"/>
                        <a:t>s</a:t>
                      </a:r>
                      <a:endParaRPr lang="en-US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9% GST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3134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K1/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K2</a:t>
                      </a: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开心拼音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KaiTi" panose="02010609060101010101" pitchFamily="49" charset="-122"/>
                        <a:ea typeface="KaiTi" panose="02010609060101010101" pitchFamily="49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$380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$36.45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$441.45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2898028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L1/L2</a:t>
                      </a:r>
                      <a:r>
                        <a:rPr lang="zh-CN" altLang="en-US" sz="1400" b="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全能才艺</a:t>
                      </a:r>
                      <a:endParaRPr lang="en-US" sz="1400" b="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$38.25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$463.25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1161981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L3</a:t>
                      </a:r>
                      <a:r>
                        <a:rPr lang="zh-CN" altLang="en-US" sz="1400" b="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</a:t>
                      </a:r>
                      <a:r>
                        <a:rPr lang="zh-CN" altLang="en-US" sz="1400" b="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作</a:t>
                      </a:r>
                      <a:endParaRPr lang="en-US" sz="1400" b="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$420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$40.05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$485.05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797813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L4</a:t>
                      </a:r>
                      <a:r>
                        <a:rPr lang="zh-CN" altLang="en-US" sz="1400" b="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</a:t>
                      </a:r>
                      <a:r>
                        <a:rPr lang="zh-CN" altLang="en-US" sz="1400" b="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作</a:t>
                      </a:r>
                      <a:endParaRPr lang="en-US" sz="1600" b="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$430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$40.95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$495.95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862524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L5</a:t>
                      </a:r>
                      <a:r>
                        <a:rPr lang="zh-CN" altLang="en-US" sz="1400" b="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</a:t>
                      </a:r>
                      <a:r>
                        <a:rPr lang="zh-CN" altLang="en-US" sz="1400" b="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作</a:t>
                      </a:r>
                      <a:endParaRPr lang="en-US" sz="1600" b="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$440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$41.85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$506.85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420537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L6</a:t>
                      </a:r>
                      <a:r>
                        <a:rPr lang="zh-CN" altLang="en-US" sz="1400" b="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</a:t>
                      </a:r>
                      <a:r>
                        <a:rPr lang="zh-CN" altLang="en-US" sz="1400" b="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作</a:t>
                      </a:r>
                      <a:endParaRPr lang="en-US" sz="1600" b="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$470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$44.55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$539.55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21387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B565815-CD45-F67D-B08B-C0D532106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465870"/>
              </p:ext>
            </p:extLst>
          </p:nvPr>
        </p:nvGraphicFramePr>
        <p:xfrm>
          <a:off x="4979743" y="1411016"/>
          <a:ext cx="4714968" cy="19243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416">
                  <a:extLst>
                    <a:ext uri="{9D8B030D-6E8A-4147-A177-3AD203B41FA5}">
                      <a16:colId xmlns:a16="http://schemas.microsoft.com/office/drawing/2014/main" val="4294480845"/>
                    </a:ext>
                  </a:extLst>
                </a:gridCol>
                <a:gridCol w="1380744">
                  <a:extLst>
                    <a:ext uri="{9D8B030D-6E8A-4147-A177-3AD203B41FA5}">
                      <a16:colId xmlns:a16="http://schemas.microsoft.com/office/drawing/2014/main" val="4214699870"/>
                    </a:ext>
                  </a:extLst>
                </a:gridCol>
                <a:gridCol w="585216">
                  <a:extLst>
                    <a:ext uri="{9D8B030D-6E8A-4147-A177-3AD203B41FA5}">
                      <a16:colId xmlns:a16="http://schemas.microsoft.com/office/drawing/2014/main" val="921919503"/>
                    </a:ext>
                  </a:extLst>
                </a:gridCol>
                <a:gridCol w="786384">
                  <a:extLst>
                    <a:ext uri="{9D8B030D-6E8A-4147-A177-3AD203B41FA5}">
                      <a16:colId xmlns:a16="http://schemas.microsoft.com/office/drawing/2014/main" val="3450525861"/>
                    </a:ext>
                  </a:extLst>
                </a:gridCol>
                <a:gridCol w="758952">
                  <a:extLst>
                    <a:ext uri="{9D8B030D-6E8A-4147-A177-3AD203B41FA5}">
                      <a16:colId xmlns:a16="http://schemas.microsoft.com/office/drawing/2014/main" val="3066548670"/>
                    </a:ext>
                  </a:extLst>
                </a:gridCol>
                <a:gridCol w="905256">
                  <a:extLst>
                    <a:ext uri="{9D8B030D-6E8A-4147-A177-3AD203B41FA5}">
                      <a16:colId xmlns:a16="http://schemas.microsoft.com/office/drawing/2014/main" val="2154017264"/>
                    </a:ext>
                  </a:extLst>
                </a:gridCol>
              </a:tblGrid>
              <a:tr h="399625">
                <a:tc rowSpan="6">
                  <a:txBody>
                    <a:bodyPr/>
                    <a:lstStyle/>
                    <a:p>
                      <a:pPr algn="ctr"/>
                      <a:r>
                        <a:rPr lang="zh-CN" altLang="en-US" b="1" dirty="0"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中</a:t>
                      </a:r>
                      <a:endParaRPr lang="en-US" altLang="zh-CN" b="1" dirty="0"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altLang="zh-CN" sz="1000" b="1" dirty="0"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en-US" b="1" dirty="0"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学</a:t>
                      </a:r>
                      <a:endParaRPr lang="en-US" altLang="zh-CN" b="1" dirty="0"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altLang="zh-CN" sz="1000" b="1" dirty="0"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en-US" b="1" dirty="0"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课</a:t>
                      </a:r>
                      <a:endParaRPr lang="en-US" altLang="zh-CN" b="1" dirty="0"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altLang="zh-CN" sz="1000" b="1" dirty="0"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en-US" b="1" dirty="0"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程</a:t>
                      </a:r>
                      <a:endParaRPr lang="en-US" b="1" dirty="0"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Course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Fee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Materials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9% GST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31348"/>
                  </a:ext>
                </a:extLst>
              </a:tr>
              <a:tr h="2618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571750" algn="l"/>
                          <a:tab pos="2857500" algn="l"/>
                        </a:tabLst>
                      </a:pPr>
                      <a:r>
                        <a:rPr lang="en-US" sz="1400" dirty="0"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L7</a:t>
                      </a:r>
                      <a:r>
                        <a:rPr lang="zh-CN" altLang="en-US" sz="1400" b="0" dirty="0"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理解写</a:t>
                      </a:r>
                      <a:r>
                        <a:rPr lang="zh-CN" altLang="en-US" sz="1400" b="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作</a:t>
                      </a:r>
                      <a:endParaRPr lang="en-US" sz="1400" dirty="0"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$480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$45.45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$550.45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797813"/>
                  </a:ext>
                </a:extLst>
              </a:tr>
              <a:tr h="2618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L8</a:t>
                      </a:r>
                      <a:r>
                        <a:rPr lang="zh-CN" altLang="en-US" sz="1400" dirty="0"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理解写作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KaiTi" panose="02010609060101010101" pitchFamily="49" charset="-122"/>
                        <a:ea typeface="KaiTi" panose="02010609060101010101" pitchFamily="49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$490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$46.35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$561.35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862524"/>
                  </a:ext>
                </a:extLst>
              </a:tr>
              <a:tr h="2618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L9</a:t>
                      </a:r>
                      <a:r>
                        <a:rPr lang="zh-CN" altLang="en-US" sz="1400" dirty="0"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理解写作</a:t>
                      </a:r>
                      <a:endParaRPr lang="en-US" sz="1100" dirty="0"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$47.25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$572.25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196083"/>
                  </a:ext>
                </a:extLst>
              </a:tr>
              <a:tr h="2618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L10</a:t>
                      </a:r>
                      <a:r>
                        <a:rPr lang="zh-CN" altLang="en-US" sz="1400" dirty="0">
                          <a:latin typeface="KaiTi" panose="02010609060101010101" pitchFamily="49" charset="-122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理解写作</a:t>
                      </a:r>
                      <a:endParaRPr lang="en-US" sz="1100" dirty="0"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$540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$50.85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$615.85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77034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“</a:t>
                      </a:r>
                      <a:r>
                        <a:rPr lang="en-US" altLang="zh-CN" sz="14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O</a:t>
                      </a:r>
                      <a:r>
                        <a:rPr lang="zh-CN" altLang="en-US" sz="14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”水准口试</a:t>
                      </a:r>
                      <a:endParaRPr lang="en-US" sz="28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$540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$25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$50.85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$615.85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037772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B994944-7A6B-CC7E-5F8C-A28B809F40AB}"/>
              </a:ext>
            </a:extLst>
          </p:cNvPr>
          <p:cNvSpPr txBox="1"/>
          <p:nvPr/>
        </p:nvSpPr>
        <p:spPr>
          <a:xfrm>
            <a:off x="4914224" y="3345296"/>
            <a:ext cx="504135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Notes</a:t>
            </a:r>
            <a:r>
              <a:rPr lang="zh-CN" alt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Fees are payable by cash, Nets, </a:t>
            </a:r>
            <a:r>
              <a:rPr lang="en-US" altLang="zh-CN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Paynow</a:t>
            </a: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cheque.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and Nets payments are to be made personally at </a:t>
            </a:r>
          </a:p>
          <a:p>
            <a:pPr lvl="1"/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the registration office.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Paynow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UEN: 200-708-245H. 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Online Transfer: </a:t>
            </a:r>
            <a:r>
              <a:rPr lang="en-US" sz="11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UOB 354-301-2775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</a:t>
            </a:r>
            <a:r>
              <a:rPr lang="en-US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Paynow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&amp; </a:t>
            </a: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online transfer </a:t>
            </a:r>
            <a:r>
              <a:rPr lang="en-US" sz="1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eference: </a:t>
            </a:r>
          </a:p>
          <a:p>
            <a:r>
              <a:rPr lang="en-US" sz="1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Please indicate child's name, class &amp; branc</a:t>
            </a: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 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eg.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 Jun</a:t>
            </a: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Jie L6GP AMK).</a:t>
            </a: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</a:t>
            </a:r>
            <a:r>
              <a:rPr lang="en-US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Upon successful payment, </a:t>
            </a: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please</a:t>
            </a:r>
            <a:r>
              <a:rPr lang="en-US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screenshot &amp; WhatsApp:</a:t>
            </a:r>
            <a:r>
              <a:rPr lang="en-US" sz="11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9485 2839.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Cheques are payable to:</a:t>
            </a:r>
            <a:r>
              <a:rPr lang="en-US" altLang="zh-CN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JIANG EDUCATION CENTRE PTE. LTD. </a:t>
            </a: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Post-dated cheques will not be accepted.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 startAt="2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administrative fee of 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$16.35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chargeable for not signing up a full course.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 startAt="2"/>
            </a:pP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fees are </a:t>
            </a:r>
            <a:r>
              <a:rPr lang="en-US" altLang="zh-CN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strictly non-refundable and non-transferable</a:t>
            </a:r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0B509B-F3AE-CCB8-F267-D44E15B64084}"/>
              </a:ext>
            </a:extLst>
          </p:cNvPr>
          <p:cNvSpPr txBox="1"/>
          <p:nvPr/>
        </p:nvSpPr>
        <p:spPr>
          <a:xfrm>
            <a:off x="204784" y="1016557"/>
            <a:ext cx="4704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 小学：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节课</a:t>
            </a:r>
            <a:r>
              <a:rPr lang="zh-CN" altLang="en-US" sz="12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1200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(Mon-Fri)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altLang="zh-CN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1A71E5-9DDA-E61B-479D-E0C1FB7434BE}"/>
              </a:ext>
            </a:extLst>
          </p:cNvPr>
          <p:cNvSpPr txBox="1"/>
          <p:nvPr/>
        </p:nvSpPr>
        <p:spPr>
          <a:xfrm>
            <a:off x="4994257" y="1033217"/>
            <a:ext cx="4714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 中学：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节课</a:t>
            </a:r>
            <a:r>
              <a:rPr lang="zh-CN" altLang="en-US" sz="12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1200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(Mon-Fri)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sz="1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D03A68C-BD57-729A-9081-0DF09731DDBD}"/>
              </a:ext>
            </a:extLst>
          </p:cNvPr>
          <p:cNvSpPr txBox="1"/>
          <p:nvPr/>
        </p:nvSpPr>
        <p:spPr>
          <a:xfrm>
            <a:off x="8128720" y="1030593"/>
            <a:ext cx="1619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900" b="1" dirty="0"/>
              <a:t>First Series:</a:t>
            </a:r>
            <a:r>
              <a:rPr lang="zh-CN" altLang="en-US" sz="900" b="1" dirty="0"/>
              <a:t> </a:t>
            </a:r>
            <a:r>
              <a:rPr lang="en-US" altLang="zh-CN" sz="900" dirty="0"/>
              <a:t>02/06-13/06</a:t>
            </a:r>
          </a:p>
          <a:p>
            <a:pPr algn="r"/>
            <a:r>
              <a:rPr lang="en-US" altLang="zh-CN" sz="900" b="1" dirty="0"/>
              <a:t>Second Series: </a:t>
            </a:r>
            <a:r>
              <a:rPr lang="en-US" altLang="zh-CN" sz="900" dirty="0"/>
              <a:t>16/06-27/06</a:t>
            </a:r>
            <a:endParaRPr lang="en-US" sz="7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2A99B9-8EBB-9C00-A26E-EFAC070A831C}"/>
              </a:ext>
            </a:extLst>
          </p:cNvPr>
          <p:cNvSpPr txBox="1"/>
          <p:nvPr/>
        </p:nvSpPr>
        <p:spPr>
          <a:xfrm>
            <a:off x="3230503" y="1034082"/>
            <a:ext cx="1690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900" b="1" dirty="0"/>
              <a:t>First Series:</a:t>
            </a:r>
            <a:r>
              <a:rPr lang="zh-CN" altLang="en-US" sz="900" b="1" dirty="0"/>
              <a:t> </a:t>
            </a:r>
            <a:r>
              <a:rPr lang="en-US" altLang="zh-CN" sz="900" dirty="0"/>
              <a:t>02/06-13/06</a:t>
            </a:r>
          </a:p>
          <a:p>
            <a:pPr algn="r"/>
            <a:r>
              <a:rPr lang="en-US" altLang="zh-CN" sz="900" b="1" dirty="0"/>
              <a:t>Second Series: </a:t>
            </a:r>
            <a:r>
              <a:rPr lang="en-US" altLang="zh-CN" sz="900" dirty="0"/>
              <a:t>16/06-27/06</a:t>
            </a:r>
            <a:endParaRPr lang="en-US" sz="7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8026871-1BE4-0550-412A-F8A6C535A797}"/>
              </a:ext>
            </a:extLst>
          </p:cNvPr>
          <p:cNvSpPr txBox="1"/>
          <p:nvPr/>
        </p:nvSpPr>
        <p:spPr>
          <a:xfrm>
            <a:off x="281298" y="6535561"/>
            <a:ext cx="2694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710A,</a:t>
            </a:r>
            <a:r>
              <a:rPr lang="zh-CN" altLang="en-US" sz="900" dirty="0"/>
              <a:t> </a:t>
            </a:r>
            <a:r>
              <a:rPr lang="en-US" altLang="zh-CN" sz="900" dirty="0"/>
              <a:t>Ang</a:t>
            </a:r>
            <a:r>
              <a:rPr lang="zh-CN" altLang="en-US" sz="900" dirty="0"/>
              <a:t> </a:t>
            </a:r>
            <a:r>
              <a:rPr lang="en-US" altLang="zh-CN" sz="900" dirty="0"/>
              <a:t>Mo</a:t>
            </a:r>
            <a:r>
              <a:rPr lang="zh-CN" altLang="en-US" sz="900" dirty="0"/>
              <a:t> </a:t>
            </a:r>
            <a:r>
              <a:rPr lang="en-US" altLang="zh-CN" sz="900" dirty="0"/>
              <a:t>Kio</a:t>
            </a:r>
            <a:r>
              <a:rPr lang="zh-CN" altLang="en-US" sz="900" dirty="0"/>
              <a:t> </a:t>
            </a:r>
            <a:r>
              <a:rPr lang="en-US" altLang="zh-CN" sz="900" dirty="0"/>
              <a:t>Ave</a:t>
            </a:r>
            <a:r>
              <a:rPr lang="zh-CN" altLang="en-US" sz="900" dirty="0"/>
              <a:t> </a:t>
            </a:r>
            <a:r>
              <a:rPr lang="en-US" altLang="zh-CN" sz="900" dirty="0"/>
              <a:t>8,</a:t>
            </a:r>
            <a:r>
              <a:rPr lang="zh-CN" altLang="en-US" sz="900" dirty="0"/>
              <a:t> </a:t>
            </a:r>
            <a:r>
              <a:rPr lang="en-US" altLang="zh-CN" sz="900" dirty="0"/>
              <a:t>#02-2629 S(561710 ) </a:t>
            </a:r>
          </a:p>
          <a:p>
            <a:r>
              <a:rPr lang="en-US" sz="900" dirty="0"/>
              <a:t>Tel:  6455 0212</a:t>
            </a:r>
          </a:p>
        </p:txBody>
      </p:sp>
    </p:spTree>
    <p:extLst>
      <p:ext uri="{BB962C8B-B14F-4D97-AF65-F5344CB8AC3E}">
        <p14:creationId xmlns:p14="http://schemas.microsoft.com/office/powerpoint/2010/main" val="477220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1444</TotalTime>
  <Words>973</Words>
  <Application>Microsoft Office PowerPoint</Application>
  <PresentationFormat>A4 Paper (210x297 mm)</PresentationFormat>
  <Paragraphs>240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DengXian</vt:lpstr>
      <vt:lpstr>KaiTi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WORKSTATION</dc:creator>
  <cp:lastModifiedBy>WORKSTATION</cp:lastModifiedBy>
  <cp:revision>28</cp:revision>
  <cp:lastPrinted>2025-02-12T09:29:29Z</cp:lastPrinted>
  <dcterms:created xsi:type="dcterms:W3CDTF">2024-03-23T02:46:33Z</dcterms:created>
  <dcterms:modified xsi:type="dcterms:W3CDTF">2025-05-03T09:15:15Z</dcterms:modified>
</cp:coreProperties>
</file>